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65" r:id="rId2"/>
    <p:sldId id="268" r:id="rId3"/>
    <p:sldId id="269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50C6-C817-4146-AFB3-4B9FFF23DBC9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5CEB483-003F-48CB-B2EB-A645DF068D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4553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50C6-C817-4146-AFB3-4B9FFF23DBC9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EB483-003F-48CB-B2EB-A645DF068D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609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50C6-C817-4146-AFB3-4B9FFF23DBC9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5CEB483-003F-48CB-B2EB-A645DF068D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260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50C6-C817-4146-AFB3-4B9FFF23DBC9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5CEB483-003F-48CB-B2EB-A645DF068D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54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50C6-C817-4146-AFB3-4B9FFF23DBC9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5CEB483-003F-48CB-B2EB-A645DF068D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68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50C6-C817-4146-AFB3-4B9FFF23DBC9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EB483-003F-48CB-B2EB-A645DF068D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616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50C6-C817-4146-AFB3-4B9FFF23DBC9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EB483-003F-48CB-B2EB-A645DF068D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769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50C6-C817-4146-AFB3-4B9FFF23DBC9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EB483-003F-48CB-B2EB-A645DF068D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993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50C6-C817-4146-AFB3-4B9FFF23DBC9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5CEB483-003F-48CB-B2EB-A645DF068D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628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50C6-C817-4146-AFB3-4B9FFF23DBC9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5CEB483-003F-48CB-B2EB-A645DF068D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78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50C6-C817-4146-AFB3-4B9FFF23DBC9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5CEB483-003F-48CB-B2EB-A645DF068D2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6069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50C6-C817-4146-AFB3-4B9FFF23DBC9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5CEB483-003F-48CB-B2EB-A645DF068D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3433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50C6-C817-4146-AFB3-4B9FFF23DBC9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5CEB483-003F-48CB-B2EB-A645DF068D2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0355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50C6-C817-4146-AFB3-4B9FFF23DBC9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5CEB483-003F-48CB-B2EB-A645DF068D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0040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50C6-C817-4146-AFB3-4B9FFF23DBC9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EB483-003F-48CB-B2EB-A645DF068D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803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50C6-C817-4146-AFB3-4B9FFF23DBC9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EB483-003F-48CB-B2EB-A645DF068D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425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250C6-C817-4146-AFB3-4B9FFF23DBC9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5CEB483-003F-48CB-B2EB-A645DF068D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357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5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dirty="0"/>
              <a:t>Тема </a:t>
            </a:r>
            <a:r>
              <a:rPr lang="ru-RU" sz="4800" dirty="0" smtClean="0"/>
              <a:t>2. </a:t>
            </a:r>
            <a:r>
              <a:rPr lang="ru-RU" sz="4800" dirty="0"/>
              <a:t>Лекция </a:t>
            </a:r>
            <a:r>
              <a:rPr lang="ru-RU" sz="4800" dirty="0" smtClean="0"/>
              <a:t>2 </a:t>
            </a:r>
            <a:br>
              <a:rPr lang="ru-RU" sz="4800" dirty="0" smtClean="0"/>
            </a:br>
            <a:r>
              <a:rPr lang="ru-RU" sz="48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Методы борьбы</a:t>
            </a:r>
            <a:r>
              <a:rPr lang="ru-RU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 </a:t>
            </a:r>
            <a:r>
              <a:rPr lang="ru-RU" sz="4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со снегом и обледенением на </a:t>
            </a:r>
            <a:r>
              <a:rPr lang="kk-KZ" sz="4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автомобильных дорогах</a:t>
            </a:r>
            <a:endParaRPr lang="ru-RU" sz="60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14646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74058" y="794459"/>
            <a:ext cx="10771095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/>
              <a:t>Виды снежно-</a:t>
            </a:r>
            <a:r>
              <a:rPr lang="ru-RU" altLang="ru-RU" sz="1600" b="1" dirty="0" err="1"/>
              <a:t>метелевых</a:t>
            </a:r>
            <a:r>
              <a:rPr lang="ru-RU" altLang="ru-RU" sz="1600" b="1" dirty="0"/>
              <a:t> явлений :</a:t>
            </a:r>
          </a:p>
          <a:p>
            <a:pPr algn="ctr"/>
            <a:endParaRPr lang="ru-RU" altLang="ru-RU" sz="1600" b="1" dirty="0">
              <a:solidFill>
                <a:srgbClr val="FF0000"/>
              </a:solidFill>
            </a:endParaRPr>
          </a:p>
          <a:p>
            <a:r>
              <a:rPr lang="ru-RU" altLang="ru-RU" sz="1600" b="1" dirty="0"/>
              <a:t>     1. Спокойный снегопад (снегопад)</a:t>
            </a:r>
            <a:r>
              <a:rPr lang="ru-RU" altLang="ru-RU" sz="1600" dirty="0"/>
              <a:t> - выпадение снега из облаков без сдувания и переноса его ветром. Наблюдается при скорости ветра до 2…3 м/с. Толщина слоя, выпадающего за один снегопад, -  1…5 см. Иногда 6…15 см и редко 16…35 см. В горных районах за один снегопад выпадает снег толщиной до 1 м. </a:t>
            </a:r>
          </a:p>
          <a:p>
            <a:r>
              <a:rPr lang="ru-RU" altLang="ru-RU" sz="1600" dirty="0"/>
              <a:t>     Свойства свежевыпавшего снега:</a:t>
            </a:r>
          </a:p>
          <a:p>
            <a:r>
              <a:rPr lang="ru-RU" altLang="ru-RU" sz="1600" dirty="0"/>
              <a:t>    - сухой (мокрый);</a:t>
            </a:r>
          </a:p>
          <a:p>
            <a:r>
              <a:rPr lang="ru-RU" altLang="ru-RU" sz="1600" dirty="0"/>
              <a:t>   -  рыхлый;</a:t>
            </a:r>
          </a:p>
          <a:p>
            <a:r>
              <a:rPr lang="ru-RU" altLang="ru-RU" sz="1600" dirty="0"/>
              <a:t>    - плотность  сухого снега - 0,07…0,12 г/см</a:t>
            </a:r>
            <a:r>
              <a:rPr lang="ru-RU" altLang="ru-RU" sz="1600" baseline="30000" dirty="0"/>
              <a:t>3</a:t>
            </a:r>
            <a:r>
              <a:rPr lang="ru-RU" altLang="ru-RU" sz="1600" dirty="0"/>
              <a:t>;</a:t>
            </a:r>
          </a:p>
          <a:p>
            <a:r>
              <a:rPr lang="ru-RU" altLang="ru-RU" sz="1600" dirty="0"/>
              <a:t>    - плотность влажного (мокрого) снега - 0,2…0,25 г/см</a:t>
            </a:r>
            <a:r>
              <a:rPr lang="ru-RU" altLang="ru-RU" sz="1600" baseline="30000" dirty="0"/>
              <a:t>3</a:t>
            </a:r>
            <a:r>
              <a:rPr lang="ru-RU" altLang="ru-RU" sz="1600" dirty="0"/>
              <a:t>.</a:t>
            </a:r>
          </a:p>
          <a:p>
            <a:endParaRPr lang="ru-RU" altLang="ru-RU" sz="1600" dirty="0"/>
          </a:p>
          <a:p>
            <a:r>
              <a:rPr lang="ru-RU" altLang="ru-RU" sz="1600" b="1" dirty="0"/>
              <a:t>     2. Верховая метель</a:t>
            </a:r>
            <a:r>
              <a:rPr lang="ru-RU" altLang="ru-RU" sz="1600" dirty="0"/>
              <a:t> - снегопад при ветре, когда снег переносится в слое воздуха высотой до 100 м.</a:t>
            </a:r>
          </a:p>
          <a:p>
            <a:endParaRPr lang="ru-RU" altLang="ru-RU" sz="1600" dirty="0"/>
          </a:p>
          <a:p>
            <a:r>
              <a:rPr lang="ru-RU" altLang="ru-RU" sz="1600" b="1" dirty="0"/>
              <a:t>     3. Низовая метель</a:t>
            </a:r>
            <a:r>
              <a:rPr lang="ru-RU" altLang="ru-RU" sz="1600" dirty="0"/>
              <a:t> - перенос частиц ранее выпавшего снега без выпадения снега из облаков.  </a:t>
            </a:r>
          </a:p>
          <a:p>
            <a:r>
              <a:rPr lang="ru-RU" altLang="ru-RU" sz="1600" dirty="0"/>
              <a:t>        Разновидности низовой метели: </a:t>
            </a:r>
          </a:p>
          <a:p>
            <a:r>
              <a:rPr lang="ru-RU" altLang="ru-RU" sz="1600" dirty="0"/>
              <a:t>     - </a:t>
            </a:r>
            <a:r>
              <a:rPr lang="ru-RU" altLang="ru-RU" sz="1600" b="1" dirty="0"/>
              <a:t>позёмка</a:t>
            </a:r>
            <a:r>
              <a:rPr lang="ru-RU" altLang="ru-RU" sz="1600" dirty="0"/>
              <a:t> - перенос частиц снега поднятием над уровнем снежного покрова до 30 см;</a:t>
            </a:r>
          </a:p>
          <a:p>
            <a:r>
              <a:rPr lang="ru-RU" altLang="ru-RU" sz="1600" dirty="0"/>
              <a:t>     - </a:t>
            </a:r>
            <a:r>
              <a:rPr lang="ru-RU" altLang="ru-RU" sz="1600" b="1" dirty="0"/>
              <a:t>собственно</a:t>
            </a:r>
            <a:r>
              <a:rPr lang="ru-RU" altLang="ru-RU" sz="1600" dirty="0"/>
              <a:t> </a:t>
            </a:r>
            <a:r>
              <a:rPr lang="ru-RU" altLang="ru-RU" sz="1600" b="1" dirty="0"/>
              <a:t>низовая метель</a:t>
            </a:r>
            <a:r>
              <a:rPr lang="ru-RU" altLang="ru-RU" sz="1600" dirty="0"/>
              <a:t> -  когда переносимые частицы снега поднимаются на высоту до 10 м.</a:t>
            </a:r>
          </a:p>
          <a:p>
            <a:endParaRPr lang="ru-RU" altLang="ru-RU" sz="1600" dirty="0"/>
          </a:p>
          <a:p>
            <a:r>
              <a:rPr lang="ru-RU" altLang="ru-RU" sz="1600" b="1" dirty="0"/>
              <a:t>     4. Общая (двойная) метель</a:t>
            </a:r>
            <a:r>
              <a:rPr lang="ru-RU" altLang="ru-RU" sz="1600" dirty="0"/>
              <a:t> - сочетание низовой и верховой метели, когда одновременно переносится выпадающий из облаков снег и частицы ранее выпавшего снега. </a:t>
            </a:r>
          </a:p>
          <a:p>
            <a:r>
              <a:rPr lang="ru-RU" altLang="ru-RU" sz="1600" dirty="0"/>
              <a:t>       Это самые неблагоприятные для зимнего содержания условия.</a:t>
            </a:r>
          </a:p>
        </p:txBody>
      </p:sp>
    </p:spTree>
    <p:extLst>
      <p:ext uri="{BB962C8B-B14F-4D97-AF65-F5344CB8AC3E}">
        <p14:creationId xmlns:p14="http://schemas.microsoft.com/office/powerpoint/2010/main" val="2901636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85048" y="296918"/>
            <a:ext cx="10139082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/>
              <a:t> </a:t>
            </a:r>
            <a:r>
              <a:rPr lang="ru-RU" altLang="ru-RU" sz="1600" b="1" dirty="0"/>
              <a:t>Следствие </a:t>
            </a:r>
            <a:r>
              <a:rPr lang="ru-RU" altLang="ru-RU" sz="1600" b="1" dirty="0" err="1"/>
              <a:t>метелевых</a:t>
            </a:r>
            <a:r>
              <a:rPr lang="ru-RU" altLang="ru-RU" sz="1600" b="1" dirty="0"/>
              <a:t> явлений на дорогах – снежные заносы.</a:t>
            </a:r>
          </a:p>
          <a:p>
            <a:endParaRPr lang="ru-RU" altLang="ru-RU" sz="1600" dirty="0"/>
          </a:p>
          <a:p>
            <a:r>
              <a:rPr lang="ru-RU" altLang="ru-RU" sz="1600" dirty="0"/>
              <a:t>     Особенности образования снежных заносов на автодорогах:</a:t>
            </a:r>
          </a:p>
          <a:p>
            <a:r>
              <a:rPr lang="ru-RU" altLang="ru-RU" sz="1600" dirty="0"/>
              <a:t>      - на участках дорог с нулевыми отметками (малыми насыпями) толщина снежных отложений - 0,6 …1 м;</a:t>
            </a:r>
          </a:p>
          <a:p>
            <a:r>
              <a:rPr lang="ru-RU" altLang="ru-RU" sz="1600" dirty="0"/>
              <a:t>     - мелкие выемки заносятся полностью, а в глубоких выемках толщина отложений -  до 5…6 м. </a:t>
            </a:r>
          </a:p>
          <a:p>
            <a:r>
              <a:rPr lang="ru-RU" altLang="ru-RU" sz="1600" dirty="0"/>
              <a:t>     Плотность снега в снежных заносах  - 0,25…0,35 г/см</a:t>
            </a:r>
            <a:r>
              <a:rPr lang="ru-RU" altLang="ru-RU" sz="1600" baseline="30000" dirty="0"/>
              <a:t>3</a:t>
            </a:r>
            <a:r>
              <a:rPr lang="ru-RU" altLang="ru-RU" sz="1600" dirty="0"/>
              <a:t>.</a:t>
            </a:r>
          </a:p>
          <a:p>
            <a:r>
              <a:rPr lang="ru-RU" altLang="ru-RU" sz="1600" dirty="0"/>
              <a:t>       </a:t>
            </a:r>
          </a:p>
          <a:p>
            <a:r>
              <a:rPr lang="ru-RU" altLang="ru-RU" sz="1600" dirty="0"/>
              <a:t>     </a:t>
            </a:r>
            <a:r>
              <a:rPr lang="ru-RU" altLang="ru-RU" sz="1600" b="1" dirty="0"/>
              <a:t>Последствия от снежных заносов </a:t>
            </a:r>
            <a:r>
              <a:rPr lang="ru-RU" altLang="ru-RU" sz="1600" dirty="0"/>
              <a:t>- отложения на  проезжей части в виде:</a:t>
            </a:r>
          </a:p>
          <a:p>
            <a:r>
              <a:rPr lang="ru-RU" altLang="ru-RU" sz="1600" dirty="0"/>
              <a:t>     - гололедицы;</a:t>
            </a:r>
          </a:p>
          <a:p>
            <a:r>
              <a:rPr lang="ru-RU" altLang="ru-RU" sz="1600" dirty="0"/>
              <a:t>      - гололёда;</a:t>
            </a:r>
          </a:p>
          <a:p>
            <a:r>
              <a:rPr lang="ru-RU" altLang="ru-RU" sz="1600" dirty="0"/>
              <a:t>      - снежного наката.</a:t>
            </a:r>
          </a:p>
          <a:p>
            <a:endParaRPr lang="ru-RU" altLang="ru-RU" sz="1600" dirty="0"/>
          </a:p>
          <a:p>
            <a:r>
              <a:rPr lang="ru-RU" altLang="ru-RU" sz="1600" dirty="0"/>
              <a:t>     </a:t>
            </a:r>
            <a:r>
              <a:rPr lang="ru-RU" altLang="ru-RU" b="1" dirty="0"/>
              <a:t>Негативные последствия от образования отложений:</a:t>
            </a:r>
          </a:p>
          <a:p>
            <a:r>
              <a:rPr lang="ru-RU" altLang="ru-RU" sz="1600" dirty="0"/>
              <a:t>      1. Сокращение  ширины используемой для движения проезжей части.</a:t>
            </a:r>
          </a:p>
          <a:p>
            <a:r>
              <a:rPr lang="ru-RU" altLang="ru-RU" sz="1600" dirty="0"/>
              <a:t>      2. Увеличение коэффициента сопротивления качению и снижению коэффициента сцепления в результате чего происходит снижение скорости и ухудшение условий безопасности движения.</a:t>
            </a:r>
          </a:p>
          <a:p>
            <a:endParaRPr lang="ru-RU" altLang="ru-RU" sz="1600" dirty="0"/>
          </a:p>
          <a:p>
            <a:r>
              <a:rPr lang="ru-RU" altLang="ru-RU" sz="1600" dirty="0"/>
              <a:t>     </a:t>
            </a:r>
            <a:r>
              <a:rPr lang="ru-RU" altLang="ru-RU" sz="1600" b="1" dirty="0"/>
              <a:t>ВЫВОД:</a:t>
            </a:r>
          </a:p>
          <a:p>
            <a:r>
              <a:rPr lang="ru-RU" altLang="ru-RU" sz="1600" dirty="0"/>
              <a:t>        Система мероприятий по зимнему содержанию автодорог должна быть построена таким образом, чтобы:</a:t>
            </a:r>
          </a:p>
          <a:p>
            <a:r>
              <a:rPr lang="ru-RU" altLang="ru-RU" sz="1600" dirty="0"/>
              <a:t>     - обеспечить наилучшие условия для движения автомобилей;</a:t>
            </a:r>
          </a:p>
          <a:p>
            <a:r>
              <a:rPr lang="ru-RU" altLang="ru-RU" sz="1600" dirty="0"/>
              <a:t>     - максимально облегчить зимнее содержание.</a:t>
            </a:r>
            <a:endParaRPr lang="ru-RU" altLang="ru-RU" sz="1600" dirty="0"/>
          </a:p>
        </p:txBody>
      </p:sp>
    </p:spTree>
    <p:extLst>
      <p:ext uri="{BB962C8B-B14F-4D97-AF65-F5344CB8AC3E}">
        <p14:creationId xmlns:p14="http://schemas.microsoft.com/office/powerpoint/2010/main" val="3567952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/>
          </p:cNvSpPr>
          <p:nvPr/>
        </p:nvSpPr>
        <p:spPr>
          <a:xfrm>
            <a:off x="2495601" y="332657"/>
            <a:ext cx="7567695" cy="6340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Фрикционный метод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80" r="54725"/>
          <a:stretch/>
        </p:blipFill>
        <p:spPr>
          <a:xfrm>
            <a:off x="2495601" y="1268761"/>
            <a:ext cx="7683823" cy="5091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7024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544" y="1412776"/>
            <a:ext cx="3912844" cy="4968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2495601" y="332657"/>
            <a:ext cx="7567695" cy="6340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Химический метод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0" y="1428775"/>
            <a:ext cx="22974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NaCl</a:t>
            </a:r>
            <a:r>
              <a:rPr lang="en-US" dirty="0"/>
              <a:t> </a:t>
            </a:r>
            <a:r>
              <a:rPr lang="ru-RU" dirty="0"/>
              <a:t>          до -10 °С</a:t>
            </a:r>
          </a:p>
          <a:p>
            <a:r>
              <a:rPr lang="en-US" dirty="0"/>
              <a:t>MgCl</a:t>
            </a:r>
            <a:r>
              <a:rPr lang="en-US" sz="1200" dirty="0"/>
              <a:t>2</a:t>
            </a:r>
            <a:r>
              <a:rPr lang="en-US" dirty="0"/>
              <a:t>        </a:t>
            </a:r>
            <a:r>
              <a:rPr lang="ru-RU" dirty="0"/>
              <a:t>-10 … -15 °С</a:t>
            </a:r>
          </a:p>
          <a:p>
            <a:r>
              <a:rPr lang="en-US" dirty="0"/>
              <a:t>CaCl</a:t>
            </a:r>
            <a:r>
              <a:rPr lang="en-US" sz="1200" dirty="0"/>
              <a:t>2</a:t>
            </a:r>
            <a:r>
              <a:rPr lang="en-US" dirty="0"/>
              <a:t>        </a:t>
            </a:r>
            <a:r>
              <a:rPr lang="ru-RU" dirty="0"/>
              <a:t>-15 … -20 °С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1" y="2688010"/>
            <a:ext cx="3570273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Хлориды</a:t>
            </a:r>
            <a:r>
              <a:rPr lang="ru-RU" dirty="0"/>
              <a:t>:</a:t>
            </a:r>
          </a:p>
          <a:p>
            <a:r>
              <a:rPr lang="ru-RU" sz="1400" dirty="0"/>
              <a:t>Хлористый кальций модифицированный</a:t>
            </a:r>
          </a:p>
          <a:p>
            <a:r>
              <a:rPr lang="ru-RU" sz="1400" dirty="0" err="1"/>
              <a:t>Биомаг</a:t>
            </a:r>
            <a:r>
              <a:rPr lang="ru-RU" sz="1400" dirty="0"/>
              <a:t> модифицированный</a:t>
            </a:r>
          </a:p>
          <a:p>
            <a:r>
              <a:rPr lang="ru-RU" sz="1400" dirty="0"/>
              <a:t>Хлористый кальций </a:t>
            </a:r>
            <a:r>
              <a:rPr lang="ru-RU" sz="1400" dirty="0" err="1"/>
              <a:t>фосфатированный</a:t>
            </a:r>
            <a:endParaRPr lang="ru-RU" sz="1400" dirty="0"/>
          </a:p>
          <a:p>
            <a:r>
              <a:rPr lang="ru-RU" sz="1400" dirty="0"/>
              <a:t>Технический хлористый натрий</a:t>
            </a:r>
          </a:p>
          <a:p>
            <a:r>
              <a:rPr lang="ru-RU" sz="1400" dirty="0"/>
              <a:t>Природные рассолы</a:t>
            </a:r>
          </a:p>
          <a:p>
            <a:r>
              <a:rPr lang="ru-RU" sz="1600" b="1" dirty="0"/>
              <a:t>Ацетаты</a:t>
            </a:r>
            <a:r>
              <a:rPr lang="ru-RU" sz="1400" dirty="0"/>
              <a:t>:</a:t>
            </a:r>
          </a:p>
          <a:p>
            <a:r>
              <a:rPr lang="ru-RU" sz="1400" dirty="0" err="1"/>
              <a:t>Нордикс</a:t>
            </a:r>
            <a:r>
              <a:rPr lang="ru-RU" sz="1400" dirty="0"/>
              <a:t> – на основе ацетата калия</a:t>
            </a:r>
          </a:p>
          <a:p>
            <a:r>
              <a:rPr lang="ru-RU" sz="1400" dirty="0"/>
              <a:t>Антиснег-1 – на основе ацетата аммония</a:t>
            </a:r>
          </a:p>
          <a:p>
            <a:r>
              <a:rPr lang="ru-RU" sz="1600" b="1" dirty="0"/>
              <a:t>Карбамиды</a:t>
            </a:r>
            <a:r>
              <a:rPr lang="ru-RU" sz="1400" dirty="0"/>
              <a:t>:</a:t>
            </a:r>
          </a:p>
          <a:p>
            <a:r>
              <a:rPr lang="ru-RU" sz="1400" dirty="0"/>
              <a:t>Карбамидно-аммиачная селитра</a:t>
            </a:r>
          </a:p>
          <a:p>
            <a:r>
              <a:rPr lang="ru-RU" sz="1600" b="1" dirty="0"/>
              <a:t>Нитраты</a:t>
            </a:r>
            <a:r>
              <a:rPr lang="ru-RU" sz="1400" dirty="0"/>
              <a:t>:</a:t>
            </a:r>
          </a:p>
          <a:p>
            <a:r>
              <a:rPr lang="ru-RU" sz="1400" dirty="0"/>
              <a:t>НКМ (АНС) – на основе нитрата кальция</a:t>
            </a:r>
          </a:p>
          <a:p>
            <a:r>
              <a:rPr lang="ru-RU" sz="1400" dirty="0"/>
              <a:t>и мочевины</a:t>
            </a:r>
          </a:p>
          <a:p>
            <a:r>
              <a:rPr lang="ru-RU" sz="1400" dirty="0"/>
              <a:t>НКММ – на основе нитрата кальция, магния</a:t>
            </a:r>
          </a:p>
          <a:p>
            <a:r>
              <a:rPr lang="ru-RU" sz="1400" dirty="0"/>
              <a:t>и мочевины</a:t>
            </a:r>
          </a:p>
        </p:txBody>
      </p:sp>
    </p:spTree>
    <p:extLst>
      <p:ext uri="{BB962C8B-B14F-4D97-AF65-F5344CB8AC3E}">
        <p14:creationId xmlns:p14="http://schemas.microsoft.com/office/powerpoint/2010/main" val="2134439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/>
          </p:cNvSpPr>
          <p:nvPr/>
        </p:nvSpPr>
        <p:spPr>
          <a:xfrm>
            <a:off x="2495601" y="332657"/>
            <a:ext cx="7567695" cy="6340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Химико-фрикционный (комбинированный) метод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45057" t="48648" r="2003" b="29730"/>
          <a:stretch/>
        </p:blipFill>
        <p:spPr>
          <a:xfrm>
            <a:off x="2643043" y="1700808"/>
            <a:ext cx="7272809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1112" t="54444" r="27999" b="30000"/>
          <a:stretch/>
        </p:blipFill>
        <p:spPr>
          <a:xfrm>
            <a:off x="3359696" y="4221088"/>
            <a:ext cx="6151540" cy="1872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032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/>
          </p:cNvSpPr>
          <p:nvPr/>
        </p:nvSpPr>
        <p:spPr>
          <a:xfrm>
            <a:off x="2135561" y="338275"/>
            <a:ext cx="3336143" cy="6340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Тепловой метод</a:t>
            </a:r>
          </a:p>
        </p:txBody>
      </p:sp>
      <p:pic>
        <p:nvPicPr>
          <p:cNvPr id="3" name="Picture 6" descr="http://www.uralst.ru/cat/1204/tmg3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1514793"/>
            <a:ext cx="3336143" cy="145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39616" y="2945277"/>
            <a:ext cx="2447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Только на аэродромах!</a:t>
            </a:r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2423593" y="3356993"/>
            <a:ext cx="7567695" cy="6340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Химико-механический метод</a:t>
            </a:r>
          </a:p>
        </p:txBody>
      </p:sp>
      <p:sp>
        <p:nvSpPr>
          <p:cNvPr id="6" name="Заголовок 2"/>
          <p:cNvSpPr txBox="1">
            <a:spLocks/>
          </p:cNvSpPr>
          <p:nvPr/>
        </p:nvSpPr>
        <p:spPr>
          <a:xfrm>
            <a:off x="5951985" y="349511"/>
            <a:ext cx="4255327" cy="6340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Механический метод</a:t>
            </a:r>
          </a:p>
        </p:txBody>
      </p:sp>
      <p:pic>
        <p:nvPicPr>
          <p:cNvPr id="7" name="Picture 2" descr="http://www.nermz.ru/images/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984" y="1517517"/>
            <a:ext cx="216024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528048" y="2945277"/>
            <a:ext cx="2325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Для снежного наката!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75" t="14262" r="8263" b="67869"/>
          <a:stretch/>
        </p:blipFill>
        <p:spPr>
          <a:xfrm>
            <a:off x="3359696" y="4549336"/>
            <a:ext cx="1188132" cy="1000532"/>
          </a:xfrm>
          <a:prstGeom prst="rect">
            <a:avLst/>
          </a:prstGeom>
        </p:spPr>
      </p:pic>
      <p:pic>
        <p:nvPicPr>
          <p:cNvPr id="11" name="Picture 8" descr="http://www.specdormas.narod.ru/images/auto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703" y="4553848"/>
            <a:ext cx="2294405" cy="99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http://www.specdormas.narod.ru/images/auto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883" y="5692588"/>
            <a:ext cx="2294405" cy="99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http://www.specdormas.narod.ru/images/auto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691" y="5692588"/>
            <a:ext cx="2294405" cy="99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cityflot.ru/images/photos/images/96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691" y="4549336"/>
            <a:ext cx="1348085" cy="1000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75" t="14262" r="8263" b="67869"/>
          <a:stretch/>
        </p:blipFill>
        <p:spPr>
          <a:xfrm>
            <a:off x="5772814" y="5692587"/>
            <a:ext cx="1188132" cy="1000532"/>
          </a:xfrm>
          <a:prstGeom prst="rect">
            <a:avLst/>
          </a:prstGeom>
        </p:spPr>
      </p:pic>
      <p:pic>
        <p:nvPicPr>
          <p:cNvPr id="16" name="Picture 4" descr="http://cityflot.ru/images/photos/images/96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09" y="5692587"/>
            <a:ext cx="1348085" cy="1000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660990" y="521420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58796" y="521420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0990" y="64069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83976" y="631927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53580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ikol road Finl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093" y="3428451"/>
            <a:ext cx="4314825" cy="28285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6093" y="6182419"/>
            <a:ext cx="3232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Покрытие с </a:t>
            </a:r>
            <a:r>
              <a:rPr lang="en-US" dirty="0" err="1"/>
              <a:t>Grikol</a:t>
            </a:r>
            <a:r>
              <a:rPr lang="ru-RU" dirty="0"/>
              <a:t> (Финляндия)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87689" y="1916832"/>
            <a:ext cx="4617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Grikol</a:t>
            </a:r>
            <a:r>
              <a:rPr lang="en-US" dirty="0"/>
              <a:t> = </a:t>
            </a:r>
            <a:r>
              <a:rPr lang="en-US" dirty="0" err="1"/>
              <a:t>NaCl</a:t>
            </a:r>
            <a:r>
              <a:rPr lang="en-US" dirty="0"/>
              <a:t> (80</a:t>
            </a:r>
            <a:r>
              <a:rPr lang="ru-RU" dirty="0"/>
              <a:t>%) + </a:t>
            </a:r>
            <a:r>
              <a:rPr lang="en-US" dirty="0"/>
              <a:t>CaCl</a:t>
            </a:r>
            <a:r>
              <a:rPr lang="en-US" sz="1200" dirty="0"/>
              <a:t>2</a:t>
            </a:r>
            <a:r>
              <a:rPr lang="en-US" dirty="0"/>
              <a:t> </a:t>
            </a:r>
            <a:r>
              <a:rPr lang="ru-RU" dirty="0"/>
              <a:t>(10%)+</a:t>
            </a:r>
            <a:r>
              <a:rPr lang="en-US" dirty="0"/>
              <a:t> </a:t>
            </a:r>
            <a:r>
              <a:rPr lang="en-US" dirty="0" err="1"/>
              <a:t>Siakor</a:t>
            </a:r>
            <a:r>
              <a:rPr lang="en-US" dirty="0"/>
              <a:t> </a:t>
            </a:r>
            <a:r>
              <a:rPr lang="ru-RU" dirty="0"/>
              <a:t>(10%)</a:t>
            </a:r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2495601" y="332657"/>
            <a:ext cx="7567695" cy="6340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Профилактический метод </a:t>
            </a:r>
            <a:r>
              <a:rPr lang="ru-RU" sz="2800" dirty="0"/>
              <a:t>(</a:t>
            </a:r>
            <a:r>
              <a:rPr lang="ru-RU" sz="2800" dirty="0" err="1"/>
              <a:t>гололедобезопасные</a:t>
            </a:r>
            <a:r>
              <a:rPr lang="ru-RU" sz="2800" dirty="0"/>
              <a:t> покрытия)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6093" y="2785224"/>
            <a:ext cx="7035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Siakor</a:t>
            </a:r>
            <a:r>
              <a:rPr lang="ru-RU" dirty="0"/>
              <a:t> – кремний-органическое, негорючее, нетоксичное соединение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5298" t="36069" r="36956" b="48671"/>
          <a:stretch/>
        </p:blipFill>
        <p:spPr>
          <a:xfrm>
            <a:off x="6252590" y="3356258"/>
            <a:ext cx="3416889" cy="1471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Grikol pavement Avil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" t="3600" r="2365" b="13601"/>
          <a:stretch/>
        </p:blipFill>
        <p:spPr bwMode="auto">
          <a:xfrm>
            <a:off x="6326790" y="4723394"/>
            <a:ext cx="3342688" cy="14590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458428" y="6095340"/>
            <a:ext cx="19706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Покрытие с </a:t>
            </a:r>
            <a:r>
              <a:rPr lang="en-US" dirty="0" err="1"/>
              <a:t>Grikol</a:t>
            </a:r>
            <a:r>
              <a:rPr lang="ru-RU" dirty="0"/>
              <a:t> </a:t>
            </a:r>
            <a:endParaRPr lang="en-US" dirty="0"/>
          </a:p>
          <a:p>
            <a:r>
              <a:rPr lang="ru-RU" dirty="0"/>
              <a:t>(Испания)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464152" y="3091566"/>
            <a:ext cx="24241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http://www.grikol.com/</a:t>
            </a:r>
          </a:p>
        </p:txBody>
      </p:sp>
    </p:spTree>
    <p:extLst>
      <p:ext uri="{BB962C8B-B14F-4D97-AF65-F5344CB8AC3E}">
        <p14:creationId xmlns:p14="http://schemas.microsoft.com/office/powerpoint/2010/main" val="370013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" t="7864" r="3538" b="1210"/>
          <a:stretch/>
        </p:blipFill>
        <p:spPr>
          <a:xfrm>
            <a:off x="2607039" y="1484785"/>
            <a:ext cx="7344816" cy="5018957"/>
          </a:xfrm>
          <a:prstGeom prst="rect">
            <a:avLst/>
          </a:prstGeom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2495601" y="332657"/>
            <a:ext cx="7567695" cy="6340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Технология производства работ</a:t>
            </a:r>
          </a:p>
        </p:txBody>
      </p:sp>
    </p:spTree>
    <p:extLst>
      <p:ext uri="{BB962C8B-B14F-4D97-AF65-F5344CB8AC3E}">
        <p14:creationId xmlns:p14="http://schemas.microsoft.com/office/powerpoint/2010/main" val="3899585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7"/>
          <a:stretch/>
        </p:blipFill>
        <p:spPr>
          <a:xfrm>
            <a:off x="2207568" y="1556792"/>
            <a:ext cx="7668344" cy="5061912"/>
          </a:xfrm>
          <a:prstGeom prst="rect">
            <a:avLst/>
          </a:prstGeom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2495601" y="332657"/>
            <a:ext cx="7567695" cy="6340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Технология производства работ</a:t>
            </a:r>
          </a:p>
        </p:txBody>
      </p:sp>
    </p:spTree>
    <p:extLst>
      <p:ext uri="{BB962C8B-B14F-4D97-AF65-F5344CB8AC3E}">
        <p14:creationId xmlns:p14="http://schemas.microsoft.com/office/powerpoint/2010/main" val="1666004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6170" y="1488686"/>
            <a:ext cx="77048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latin typeface="Arial" charset="0"/>
              </a:rPr>
              <a:t>Список литературы :</a:t>
            </a:r>
            <a:endParaRPr lang="ru-RU" sz="2400" b="1" u="sng" dirty="0">
              <a:latin typeface="Arial" charset="0"/>
            </a:endParaRPr>
          </a:p>
          <a:p>
            <a:pPr>
              <a:defRPr/>
            </a:pPr>
            <a:endParaRPr lang="ru-RU" sz="2400" b="1" u="sng" dirty="0">
              <a:latin typeface="Arial" charset="0"/>
            </a:endParaRPr>
          </a:p>
          <a:p>
            <a:pPr>
              <a:defRPr/>
            </a:pPr>
            <a:r>
              <a:rPr lang="ru-RU" sz="2400" b="1" dirty="0">
                <a:latin typeface="Arial" charset="0"/>
              </a:rPr>
              <a:t>          </a:t>
            </a:r>
            <a:r>
              <a:rPr lang="ru-RU" sz="2400" b="1" dirty="0"/>
              <a:t> 1. Васильев А.П</a:t>
            </a:r>
            <a:r>
              <a:rPr lang="ru-RU" sz="2400" dirty="0"/>
              <a:t>. Эксплуатация автомобильных дорог: в 2 т. Том 1.М.; Издательский центр «Академия», 2011.- 320 с.</a:t>
            </a:r>
          </a:p>
          <a:p>
            <a:pPr>
              <a:defRPr/>
            </a:pPr>
            <a:r>
              <a:rPr lang="ru-RU" sz="2400" b="1" dirty="0"/>
              <a:t>           2. Васильев А.П. и др. </a:t>
            </a:r>
            <a:r>
              <a:rPr lang="ru-RU" sz="2400" dirty="0"/>
              <a:t>Строительство и реконструкция автомобильных дорог: Справочная энциклопедия дорожника (СЭД). Т. </a:t>
            </a:r>
            <a:r>
              <a:rPr lang="en-US" sz="2400" dirty="0"/>
              <a:t>I</a:t>
            </a:r>
            <a:r>
              <a:rPr lang="ru-RU" sz="2400" dirty="0"/>
              <a:t>  М.: </a:t>
            </a:r>
            <a:r>
              <a:rPr lang="ru-RU" sz="2400" dirty="0" err="1"/>
              <a:t>Информавтодор</a:t>
            </a:r>
            <a:r>
              <a:rPr lang="ru-RU" sz="2400" dirty="0"/>
              <a:t>, 2015.</a:t>
            </a:r>
          </a:p>
        </p:txBody>
      </p:sp>
    </p:spTree>
    <p:extLst>
      <p:ext uri="{BB962C8B-B14F-4D97-AF65-F5344CB8AC3E}">
        <p14:creationId xmlns:p14="http://schemas.microsoft.com/office/powerpoint/2010/main" val="929883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2176" y="1595390"/>
            <a:ext cx="846449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Контрольные вопросы:</a:t>
            </a:r>
          </a:p>
          <a:p>
            <a:endParaRPr lang="ru-RU" sz="2800" dirty="0"/>
          </a:p>
          <a:p>
            <a:pPr marL="342900" indent="-342900">
              <a:buAutoNum type="arabicPeriod"/>
            </a:pPr>
            <a:r>
              <a:rPr lang="ru-RU" altLang="ru-RU" sz="2800" dirty="0" smtClean="0"/>
              <a:t>Какие виды </a:t>
            </a:r>
            <a:r>
              <a:rPr lang="ru-RU" altLang="ru-RU" sz="2800" dirty="0"/>
              <a:t>снежно-</a:t>
            </a:r>
            <a:r>
              <a:rPr lang="ru-RU" altLang="ru-RU" sz="2800" dirty="0" err="1"/>
              <a:t>метелевых</a:t>
            </a:r>
            <a:r>
              <a:rPr lang="ru-RU" altLang="ru-RU" sz="2800" dirty="0"/>
              <a:t> </a:t>
            </a:r>
            <a:r>
              <a:rPr lang="ru-RU" altLang="ru-RU" sz="2800" dirty="0" smtClean="0"/>
              <a:t>явлений вы </a:t>
            </a:r>
            <a:r>
              <a:rPr lang="ru-RU" altLang="ru-RU" sz="2800" dirty="0"/>
              <a:t>з</a:t>
            </a:r>
            <a:r>
              <a:rPr lang="ru-RU" altLang="ru-RU" sz="2800" dirty="0" smtClean="0"/>
              <a:t>наете</a:t>
            </a:r>
            <a:r>
              <a:rPr lang="kk-KZ" sz="2800" dirty="0" smtClean="0"/>
              <a:t>?</a:t>
            </a:r>
            <a:endParaRPr lang="kk-KZ" sz="2800" dirty="0"/>
          </a:p>
          <a:p>
            <a:pPr marL="342900" indent="-342900">
              <a:buAutoNum type="arabicPeriod"/>
            </a:pPr>
            <a:r>
              <a:rPr lang="kk-KZ" sz="2800" dirty="0"/>
              <a:t>Какие </a:t>
            </a:r>
            <a:r>
              <a:rPr lang="kk-KZ" sz="2800" dirty="0" smtClean="0"/>
              <a:t>сушествуют методы борьбы </a:t>
            </a:r>
            <a:r>
              <a:rPr lang="kk-KZ" sz="2800" dirty="0"/>
              <a:t>со о</a:t>
            </a:r>
            <a:r>
              <a:rPr lang="kk-KZ" sz="2800" dirty="0" smtClean="0"/>
              <a:t>бледенением?</a:t>
            </a:r>
            <a:endParaRPr lang="kk-KZ" sz="2800" dirty="0"/>
          </a:p>
          <a:p>
            <a:pPr marL="342900" indent="-342900">
              <a:buAutoNum type="arabicPeriod"/>
            </a:pPr>
            <a:r>
              <a:rPr lang="kk-KZ" sz="2800" dirty="0" smtClean="0"/>
              <a:t>Кае вы понимаете технологию производства работ?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9124397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34</TotalTime>
  <Words>628</Words>
  <Application>Microsoft Office PowerPoint</Application>
  <PresentationFormat>Широкоэкранный</PresentationFormat>
  <Paragraphs>88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Легкий дым</vt:lpstr>
      <vt:lpstr>Тема 2. Лекция 2  Методы борьбы со снегом и обледенением на автомобильных дорогах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4</cp:revision>
  <dcterms:created xsi:type="dcterms:W3CDTF">2021-09-17T15:19:31Z</dcterms:created>
  <dcterms:modified xsi:type="dcterms:W3CDTF">2021-09-17T15:57:14Z</dcterms:modified>
</cp:coreProperties>
</file>